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E6B1A78-3280-4E4D-8C9D-CAC73724D6D5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9523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0BBCC6-1138-42FA-98CB-4BD765BB728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952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595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C330F54-E3EF-4805-8F4C-FAD5F6F8CCF8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0342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43B8C4-D103-4B42-8349-D65E81E7F94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1034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Note:   States that recognize common law marriage include: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Arial" charset="0"/>
              </a:rPr>
              <a:t>Alabama, Colorado, Kansas, Rhode Island, South Carolina, Iowa, Montana, Utah, Texas and the District of Columbia</a:t>
            </a: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650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 Civil union returns are Out of Scope because filing status for Federal and NJ returns would be different.  No easy way to do this in</a:t>
            </a:r>
            <a:r>
              <a:rPr lang="en-US" baseline="0" dirty="0"/>
              <a:t> TaxSlayer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Eligibility for Civil Union: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Must not be in another civil union, domestic partnership or marriage in this state or that is recognized by this state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Be of the same sex; and 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Be at least 18 years of age, or meet requirements for exceptions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Not closely related (descendent, sibling, aunt, uncle, niece or nephew) </a:t>
            </a:r>
          </a:p>
          <a:p>
            <a:pPr>
              <a:buFont typeface="Arial" pitchFamily="34" charset="0"/>
              <a:buNone/>
              <a:defRPr/>
            </a:pPr>
            <a:endParaRPr lang="en-US" dirty="0"/>
          </a:p>
          <a:p>
            <a:pPr>
              <a:buFont typeface="Arial" pitchFamily="34" charset="0"/>
              <a:buNone/>
              <a:defRPr/>
            </a:pPr>
            <a:r>
              <a:rPr lang="en-US" dirty="0"/>
              <a:t>Benefits-State based rights: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Eligible for Family Leave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Joint ownership of property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State employees-guaranteed insurance, health and pension benefits to partner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Inheritance rights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Responsibilities: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Liable for partners debts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Obligation for support of other partner during CU or after CU Termination, like marriage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cases of Civil Union……….On TaxSlayer ……answering the questions on NJ 1040 p. 3 top :</a:t>
            </a:r>
          </a:p>
          <a:p>
            <a:pPr>
              <a:defRPr/>
            </a:pPr>
            <a:r>
              <a:rPr lang="en-US" dirty="0"/>
              <a:t>“If filing with a CU partner or as a surviving CU partner, check one of the following”</a:t>
            </a:r>
          </a:p>
          <a:p>
            <a:pPr>
              <a:defRPr/>
            </a:pPr>
            <a:r>
              <a:rPr lang="en-US" dirty="0"/>
              <a:t>  o    CU couple filing joint return                    o    CU couple filing separate return              o   Surviving CU partner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This helps determine what box to check off under Filing status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4692C0-47C7-4659-9B5A-0B719947B1DF}" type="slidenum">
              <a:rPr lang="en-US" altLang="en-US" sz="1400"/>
              <a:pPr>
                <a:spcBef>
                  <a:spcPct val="0"/>
                </a:spcBef>
              </a:pPr>
              <a:t>11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25835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0845608-A3F6-47D1-8CAB-CAFD6C0729BD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0547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9A1C916-4B6D-4924-BD8A-89D39490471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1054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There</a:t>
            </a:r>
            <a:r>
              <a:rPr lang="en-US" altLang="en-US" baseline="0" dirty="0">
                <a:cs typeface="Arial" panose="020B0604020202020204" pitchFamily="34" charset="0"/>
              </a:rPr>
              <a:t> are cases where each filing MFS instead of MFJ can produce better total result</a:t>
            </a:r>
            <a:endParaRPr lang="en-US" altLang="en-US" dirty="0">
              <a:cs typeface="Arial" panose="020B0604020202020204" pitchFamily="34" charset="0"/>
            </a:endParaRPr>
          </a:p>
          <a:p>
            <a:pPr marL="273050" lvl="1"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e.g. - one spouse has high medical expenses.  Might be able to reach 7.5% threshold on one income in order to deduct on Schedule A, but can’t reach threshold on joint income</a:t>
            </a:r>
          </a:p>
          <a:p>
            <a:pPr marL="273050" lvl="1" eaLnBrk="1" hangingPunct="1">
              <a:buFontTx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 e.g. - there is a lien on one of the spouses assets</a:t>
            </a:r>
          </a:p>
          <a:p>
            <a:pPr marL="273050" lvl="1" eaLnBrk="1" hangingPunct="1">
              <a:buFontTx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 e.g. -  separation of tax liability from spouse’s</a:t>
            </a:r>
          </a:p>
          <a:p>
            <a:pPr marL="273050" lvl="1" eaLnBrk="1" hangingPunct="1">
              <a:buFontTx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 e.g. - l</a:t>
            </a:r>
            <a:r>
              <a:rPr lang="en-US" b="0" dirty="0"/>
              <a:t>ower overall tax bill If one spouse has a significant itemized deduction</a:t>
            </a:r>
            <a:endParaRPr lang="en-US" altLang="en-US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556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B36CD66-D04D-466E-A61E-69B7A14016E2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0752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7C2A801-7EA7-4523-A1E6-63535E475E2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1075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046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95B1C62-DC36-4770-A3DE-0A8F3D21A681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0957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0296D4-1CE0-4F85-A0E6-7FD3FEF1D65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1095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0870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12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422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dirty="0"/>
              <a:t> See Pub 4012 Tab B chart to determine “Who is a qualifying person qualifying you to file as HOH?”</a:t>
            </a:r>
          </a:p>
          <a:p>
            <a:pPr>
              <a:buFontTx/>
              <a:buChar char="•"/>
              <a:defRPr/>
            </a:pPr>
            <a:endParaRPr lang="en-US" dirty="0"/>
          </a:p>
          <a:p>
            <a:pPr>
              <a:buFontTx/>
              <a:buChar char="•"/>
              <a:defRPr/>
            </a:pPr>
            <a:r>
              <a:rPr lang="en-US" dirty="0"/>
              <a:t> Rules for qualifying person for HOH filing status are not exactly the same as rules for Dependency</a:t>
            </a:r>
          </a:p>
          <a:p>
            <a:pPr marL="273050" lvl="1">
              <a:buFontTx/>
              <a:buChar char="•"/>
              <a:defRPr/>
            </a:pPr>
            <a:r>
              <a:rPr lang="en-US" dirty="0"/>
              <a:t> Always use charts in Pub 4012 to determine HOH qualifying rules &amp;/or Dependency qualifying rules</a:t>
            </a:r>
          </a:p>
          <a:p>
            <a:pPr marL="273050" lvl="1">
              <a:buFontTx/>
              <a:buChar char="•"/>
              <a:defRPr/>
            </a:pPr>
            <a:r>
              <a:rPr lang="en-US" dirty="0"/>
              <a:t> QC/QR laminated tool (or</a:t>
            </a:r>
            <a:r>
              <a:rPr lang="en-US" baseline="0" dirty="0"/>
              <a:t> online version via TaxPrep4Free.org) can be very helpful here</a:t>
            </a:r>
            <a:endParaRPr lang="en-US" dirty="0"/>
          </a:p>
          <a:p>
            <a:pPr marL="273050" lvl="1">
              <a:buFontTx/>
              <a:buChar char="•"/>
              <a:defRPr/>
            </a:pPr>
            <a:endParaRPr lang="en-US" dirty="0"/>
          </a:p>
          <a:p>
            <a:pPr indent="-184150">
              <a:buFontTx/>
              <a:buChar char="•"/>
              <a:defRPr/>
            </a:pPr>
            <a:r>
              <a:rPr lang="en-US" dirty="0"/>
              <a:t>IRS.gov site has a tool to help determine filing status &amp; dependents:</a:t>
            </a:r>
          </a:p>
          <a:p>
            <a:pPr>
              <a:defRPr/>
            </a:pPr>
            <a:r>
              <a:rPr lang="en-US" dirty="0"/>
              <a:t>“Interactive Tax Assistant”.  Link available on TaxPrep4Free.org Preparer page</a:t>
            </a:r>
          </a:p>
          <a:p>
            <a:pPr marL="273050" lvl="1">
              <a:defRPr/>
            </a:pPr>
            <a:endParaRPr lang="en-US" dirty="0"/>
          </a:p>
          <a:p>
            <a:pPr marL="273050" lvl="1">
              <a:buFontTx/>
              <a:buChar char="•"/>
              <a:defRPr/>
            </a:pPr>
            <a:endParaRPr lang="en-US" dirty="0"/>
          </a:p>
        </p:txBody>
      </p:sp>
      <p:sp>
        <p:nvSpPr>
          <p:cNvPr id="1136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72A6C4B-D54D-4342-A290-59CB6EE9B288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136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D086DBF-57D1-497D-8377-F360A0C66F2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801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7879B27-89E3-4F1A-A425-6A2CA326ACDB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1162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FC0CCE-2688-4CE9-A9A2-0611D5F465B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1116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6494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03199A8-C742-4E0B-9C04-06982F31EA16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1571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FAD0B4-416A-4F2D-AA51-BF83B6C8417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1157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6893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1FA74A-C617-4C4E-9B97-814E3E40A995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93602D-42C7-4F62-966D-8A72714C2F6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42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BABDB34-0484-4F08-991E-A7F16FBB4EEA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993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FF4B489-635B-4BB2-B34E-BA6BD80267A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993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3281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1FA74A-C617-4C4E-9B97-814E3E40A995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93602D-42C7-4F62-966D-8A72714C2F6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4518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1FA74A-C617-4C4E-9B97-814E3E40A995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93602D-42C7-4F62-966D-8A72714C2F6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4405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9B67022-E81B-41B7-B74E-8F0446A010FD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1776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C659D26-CF16-4D31-B0B2-99AE08BC0A9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After someone dies, a final return must be filed by surviving spouse or executor</a:t>
            </a:r>
          </a:p>
        </p:txBody>
      </p:sp>
    </p:spTree>
    <p:extLst>
      <p:ext uri="{BB962C8B-B14F-4D97-AF65-F5344CB8AC3E}">
        <p14:creationId xmlns:p14="http://schemas.microsoft.com/office/powerpoint/2010/main" val="19306586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98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1A5E0BE-CFF8-419E-87A0-B56F1C782D6A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198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89EA26-7B58-4405-9D90-D1378B20F66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777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03199A8-C742-4E0B-9C04-06982F31EA16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1571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FAD0B4-416A-4F2D-AA51-BF83B6C8417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1157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440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9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BABDB34-0484-4F08-991E-A7F16FBB4EEA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993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FF4B489-635B-4BB2-B34E-BA6BD80267A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993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323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BABDB34-0484-4F08-991E-A7F16FBB4EEA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993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FF4B489-635B-4BB2-B34E-BA6BD80267A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993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173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93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6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08709A1-8B1E-4CA0-9BEC-FF259066B743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2186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F01E0E-8276-4858-8B9F-2F3CBE7FE577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  <p:sp>
        <p:nvSpPr>
          <p:cNvPr id="1218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Show students Filing Status Decision Tree in Pub 4012 Tab B</a:t>
            </a:r>
          </a:p>
        </p:txBody>
      </p:sp>
    </p:spTree>
    <p:extLst>
      <p:ext uri="{BB962C8B-B14F-4D97-AF65-F5344CB8AC3E}">
        <p14:creationId xmlns:p14="http://schemas.microsoft.com/office/powerpoint/2010/main" val="3621139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1FA74A-C617-4C4E-9B97-814E3E40A995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93602D-42C7-4F62-966D-8A72714C2F6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42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.nj.us/treasury/tax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Filing Status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733800"/>
            <a:ext cx="7467600" cy="20574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4000" dirty="0"/>
              <a:t>Pub 17, Chapter 2</a:t>
            </a:r>
          </a:p>
          <a:p>
            <a:pPr>
              <a:lnSpc>
                <a:spcPct val="90000"/>
              </a:lnSpc>
            </a:pPr>
            <a:r>
              <a:rPr lang="en-US" altLang="en-US" sz="4000" dirty="0"/>
              <a:t>Pub 4012, Tab B</a:t>
            </a:r>
          </a:p>
          <a:p>
            <a:pPr>
              <a:lnSpc>
                <a:spcPct val="90000"/>
              </a:lnSpc>
            </a:pPr>
            <a:r>
              <a:rPr lang="en-US" altLang="en-US" sz="4000" dirty="0"/>
              <a:t>NJ 1040 Instructions</a:t>
            </a:r>
          </a:p>
          <a:p>
            <a:pPr>
              <a:lnSpc>
                <a:spcPct val="80000"/>
              </a:lnSpc>
            </a:pPr>
            <a:r>
              <a:rPr lang="en-US" altLang="en-US" sz="4000" dirty="0"/>
              <a:t>NJ Special Handling Document on TaxPrep4Free.org</a:t>
            </a:r>
          </a:p>
          <a:p>
            <a:pPr>
              <a:lnSpc>
                <a:spcPct val="80000"/>
              </a:lnSpc>
            </a:pPr>
            <a:r>
              <a:rPr lang="en-US" altLang="en-US" sz="4000" dirty="0">
                <a:hlinkClick r:id="rId3"/>
              </a:rPr>
              <a:t>www.state.nj.us/treasury/taxation</a:t>
            </a:r>
            <a:endParaRPr lang="en-US" altLang="en-US" sz="4000" dirty="0"/>
          </a:p>
          <a:p>
            <a:pPr>
              <a:lnSpc>
                <a:spcPct val="80000"/>
              </a:lnSpc>
            </a:pPr>
            <a:r>
              <a:rPr lang="en-US" altLang="en-US" sz="4000" dirty="0"/>
              <a:t>(1040 lines 1-5)</a:t>
            </a:r>
          </a:p>
          <a:p>
            <a:pPr>
              <a:lnSpc>
                <a:spcPct val="80000"/>
              </a:lnSpc>
            </a:pPr>
            <a:r>
              <a:rPr lang="en-US" altLang="en-US" sz="4000" dirty="0"/>
              <a:t>(NJ 1040 lines 1-5)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3743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Married Filing Joint (MFJ) – </a:t>
            </a:r>
            <a:br>
              <a:rPr lang="en-US" altLang="en-US" dirty="0"/>
            </a:br>
            <a:r>
              <a:rPr lang="en-US" altLang="en-US" dirty="0"/>
              <a:t>(Lowest Tax Rate)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If married on December 31, considered married for entire year</a:t>
            </a:r>
          </a:p>
          <a:p>
            <a:pPr lvl="1"/>
            <a:r>
              <a:rPr lang="en-US" altLang="en-US" dirty="0"/>
              <a:t> Now includes married same-sex couples</a:t>
            </a:r>
          </a:p>
          <a:p>
            <a:r>
              <a:rPr lang="en-US" altLang="en-US" dirty="0"/>
              <a:t> Common law marriage if recognized in the state where it began</a:t>
            </a:r>
          </a:p>
          <a:p>
            <a:pPr lvl="1"/>
            <a:r>
              <a:rPr lang="en-US" altLang="en-US" dirty="0"/>
              <a:t>  Common law marriage not recognized if began in NJ</a:t>
            </a:r>
          </a:p>
          <a:p>
            <a:r>
              <a:rPr lang="en-US" altLang="en-US" dirty="0"/>
              <a:t> Spouse died during tax year &amp; taxpayer did not remarry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43952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NJ Filing Status </a:t>
            </a:r>
            <a:br>
              <a:rPr lang="en-US" altLang="en-US" dirty="0"/>
            </a:br>
            <a:r>
              <a:rPr lang="en-US" altLang="en-US" dirty="0"/>
              <a:t>Civil Union - </a:t>
            </a:r>
            <a:r>
              <a:rPr lang="en-US" altLang="en-US" dirty="0">
                <a:solidFill>
                  <a:srgbClr val="FF0000"/>
                </a:solidFill>
              </a:rPr>
              <a:t>Out of Scope</a:t>
            </a:r>
            <a:endParaRPr lang="en-US" altLang="en-US" dirty="0"/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>
          <a:xfrm>
            <a:off x="612647" y="1600200"/>
            <a:ext cx="8284218" cy="4724400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 Civil Union status</a:t>
            </a:r>
          </a:p>
          <a:p>
            <a:pPr lvl="1"/>
            <a:r>
              <a:rPr lang="en-US" altLang="en-US" dirty="0"/>
              <a:t> Requires a license</a:t>
            </a:r>
          </a:p>
          <a:p>
            <a:pPr lvl="1"/>
            <a:r>
              <a:rPr lang="en-US" altLang="en-US" dirty="0"/>
              <a:t> Grants  same state benefits, protection &amp; responsibilities of married couples </a:t>
            </a:r>
          </a:p>
          <a:p>
            <a:pPr lvl="1"/>
            <a:r>
              <a:rPr lang="en-US" altLang="en-US" dirty="0"/>
              <a:t> Must be at least 18 years of age, or meet requirements for exceptions</a:t>
            </a:r>
          </a:p>
          <a:p>
            <a:r>
              <a:rPr lang="en-US" altLang="en-US" dirty="0"/>
              <a:t> Civil union status not treated as Married on Federal return</a:t>
            </a:r>
          </a:p>
          <a:p>
            <a:r>
              <a:rPr lang="en-US" altLang="en-US" dirty="0"/>
              <a:t> NJ treats civil union status like equivalent Married status (MFJ/MFS)</a:t>
            </a:r>
          </a:p>
          <a:p>
            <a:r>
              <a:rPr lang="en-US" altLang="en-US" dirty="0"/>
              <a:t> No easy way to use software to file different filing statuses for Federal and NJ, so return is Out of Scope        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Note:  NJ Recognizes Domestic Partners (different than Civil Union) as dependents, and allows a dependent exemption in certain circumstances.  This is </a:t>
            </a:r>
            <a:r>
              <a:rPr lang="en-US" altLang="en-US" b="1" dirty="0">
                <a:solidFill>
                  <a:srgbClr val="FF0000"/>
                </a:solidFill>
              </a:rPr>
              <a:t>In-Scope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chemeClr val="accent4"/>
                </a:solidFill>
              </a:rPr>
              <a:t>Covered in later module  </a:t>
            </a:r>
          </a:p>
          <a:p>
            <a:endParaRPr lang="en-US" altLang="en-US" dirty="0"/>
          </a:p>
        </p:txBody>
      </p:sp>
      <p:sp>
        <p:nvSpPr>
          <p:cNvPr id="7" name="TextBox 6" descr="NJ Pub Ref" title="NJ Pub Ref"/>
          <p:cNvSpPr txBox="1"/>
          <p:nvPr/>
        </p:nvSpPr>
        <p:spPr>
          <a:xfrm>
            <a:off x="6713762" y="58579"/>
            <a:ext cx="2055371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NJ 1040 Instructions</a:t>
            </a:r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9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768" y="4253753"/>
            <a:ext cx="293988" cy="2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37477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Married Filing Separate (MFS) – (Highest Tax Rate)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r>
              <a:rPr lang="en-US" altLang="en-US" dirty="0"/>
              <a:t> Taxpayer chooses to file MFS</a:t>
            </a:r>
          </a:p>
          <a:p>
            <a:r>
              <a:rPr lang="en-US" altLang="en-US" dirty="0"/>
              <a:t> Show spouse name/SSN on return</a:t>
            </a:r>
          </a:p>
          <a:p>
            <a:r>
              <a:rPr lang="en-US" altLang="en-US" dirty="0"/>
              <a:t> If one spouse itemizes, other spouse must also itemize</a:t>
            </a:r>
          </a:p>
          <a:p>
            <a:pPr lvl="1"/>
            <a:r>
              <a:rPr lang="en-US" altLang="en-US" dirty="0"/>
              <a:t> First to file sets standard; return of 2</a:t>
            </a:r>
            <a:r>
              <a:rPr lang="en-US" altLang="en-US" baseline="30000" dirty="0"/>
              <a:t>nd</a:t>
            </a:r>
            <a:r>
              <a:rPr lang="en-US" altLang="en-US" dirty="0"/>
              <a:t> to file could reject if not in sync</a:t>
            </a:r>
          </a:p>
          <a:p>
            <a:r>
              <a:rPr lang="en-US" altLang="en-US" dirty="0"/>
              <a:t> If taxpayer didn’t live with spouse last 6 months but provided home for dependent child, select HOH rather than MFS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567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MFS – Disadvantages on Federal Return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b="1" dirty="0"/>
              <a:t>Highest tax rate/lower standard deduction and cannot claim:</a:t>
            </a:r>
          </a:p>
          <a:p>
            <a:pPr>
              <a:defRPr/>
            </a:pPr>
            <a:r>
              <a:rPr lang="en-US" dirty="0"/>
              <a:t> Earned Income Credit (EIC),Child Tax Credit (CTC), or Child &amp; Dependent Care (CDC) credit</a:t>
            </a:r>
          </a:p>
          <a:p>
            <a:pPr>
              <a:defRPr/>
            </a:pPr>
            <a:r>
              <a:rPr lang="en-US" dirty="0"/>
              <a:t> Education credits </a:t>
            </a:r>
          </a:p>
          <a:p>
            <a:pPr>
              <a:defRPr/>
            </a:pPr>
            <a:r>
              <a:rPr lang="en-US" dirty="0"/>
              <a:t> Student loan interest deduction</a:t>
            </a:r>
          </a:p>
          <a:p>
            <a:pPr>
              <a:defRPr/>
            </a:pPr>
            <a:r>
              <a:rPr lang="en-US" dirty="0"/>
              <a:t> No tax-free exclusion of Social Security or US bond interest</a:t>
            </a:r>
          </a:p>
          <a:p>
            <a:pPr>
              <a:defRPr/>
            </a:pPr>
            <a:r>
              <a:rPr lang="en-US" dirty="0"/>
              <a:t> Capital loss limited to $1,500 (not $3,000)</a:t>
            </a:r>
          </a:p>
          <a:p>
            <a:pPr>
              <a:defRPr/>
            </a:pPr>
            <a:r>
              <a:rPr lang="en-US" dirty="0"/>
              <a:t> Premium Tax Credit under Affordable Care Act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9179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MFS – Disadvantages on Federal Return</a:t>
            </a:r>
            <a:endParaRPr lang="en-US" altLang="en-US" sz="2700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When taxpayer lived with spouse anytime during year:</a:t>
            </a:r>
          </a:p>
          <a:p>
            <a:r>
              <a:rPr lang="en-US" altLang="en-US" dirty="0"/>
              <a:t> Taxable income must include 85% of Social Security &amp; RR Benefits received</a:t>
            </a:r>
          </a:p>
          <a:p>
            <a:r>
              <a:rPr lang="en-US" altLang="en-US" dirty="0"/>
              <a:t> Cannot claim Credit for the Elderly or the Disabled</a:t>
            </a:r>
          </a:p>
          <a:p>
            <a:r>
              <a:rPr lang="en-US" altLang="en-US" dirty="0"/>
              <a:t> Cannot roll over Traditional IRA to Roth IRA</a:t>
            </a:r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10369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Head Of Household (HOH)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/>
          </a:bodyPr>
          <a:lstStyle/>
          <a:p>
            <a:r>
              <a:rPr lang="en-US" dirty="0"/>
              <a:t> Must have a “</a:t>
            </a:r>
            <a:r>
              <a:rPr lang="en-US" b="1" u="sng" dirty="0"/>
              <a:t>qualifying person</a:t>
            </a:r>
            <a:r>
              <a:rPr lang="en-US" dirty="0"/>
              <a:t>” as defined in 4012 Page B-10 chart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Qualifying Child Dependent or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Qualifying Relative Dependent</a:t>
            </a:r>
            <a:endParaRPr lang="en-US" dirty="0"/>
          </a:p>
          <a:p>
            <a:r>
              <a:rPr lang="en-US" dirty="0"/>
              <a:t> Must have paid more than ½ the cost of keeping up your home in tax year</a:t>
            </a:r>
          </a:p>
          <a:p>
            <a:r>
              <a:rPr lang="en-US" altLang="en-US" dirty="0"/>
              <a:t> Qualified Person lived with you for more than ½ the year </a:t>
            </a:r>
          </a:p>
          <a:p>
            <a:pPr lvl="1"/>
            <a:r>
              <a:rPr lang="en-US" altLang="en-US" dirty="0"/>
              <a:t> Child is considered to have lived with you all year if born or died during year</a:t>
            </a:r>
          </a:p>
          <a:p>
            <a:pPr lvl="1"/>
            <a:r>
              <a:rPr lang="en-US" altLang="en-US" dirty="0"/>
              <a:t> Qualifying relatives </a:t>
            </a:r>
            <a:r>
              <a:rPr lang="en-US" altLang="en-US" b="1" dirty="0"/>
              <a:t>who are parents</a:t>
            </a:r>
            <a:r>
              <a:rPr lang="en-US" altLang="en-US" dirty="0"/>
              <a:t> may live </a:t>
            </a:r>
            <a:r>
              <a:rPr lang="en-US" altLang="en-US" b="1" dirty="0">
                <a:solidFill>
                  <a:srgbClr val="FF0000"/>
                </a:solidFill>
              </a:rPr>
              <a:t>elsewhere </a:t>
            </a:r>
            <a:r>
              <a:rPr lang="en-US" altLang="en-US" dirty="0"/>
              <a:t>(includes Canada &amp; Mexico) as long as you paid over 50% of cost of living expenses </a:t>
            </a:r>
          </a:p>
          <a:p>
            <a:pPr lvl="1"/>
            <a:endParaRPr lang="en-US" dirty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29773" y="58579"/>
            <a:ext cx="163936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B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8615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 rotWithShape="1">
          <a:blip r:embed="rId3" cstate="print">
            <a:biLevel thresh="50000"/>
          </a:blip>
          <a:srcRect l="25801" t="14103" r="23077" b="6666"/>
          <a:stretch/>
        </p:blipFill>
        <p:spPr bwMode="auto">
          <a:xfrm>
            <a:off x="1828800" y="1447800"/>
            <a:ext cx="5867400" cy="4724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Head of Household (HOH) </a:t>
            </a:r>
            <a:br>
              <a:rPr lang="en-US" altLang="en-US" dirty="0"/>
            </a:br>
            <a:r>
              <a:rPr lang="en-US" altLang="en-US" dirty="0"/>
              <a:t>Qualifying Person Chart</a:t>
            </a:r>
            <a:endParaRPr lang="en-US" altLang="en-US" sz="2800" dirty="0"/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7129773" y="58579"/>
            <a:ext cx="163936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B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28599" y="6183868"/>
            <a:ext cx="868680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  <a:cs typeface="Arial" panose="020B0604020202020204" pitchFamily="34" charset="0"/>
              </a:rPr>
              <a:t>Rules for qualifying person for HOH not exactly the same as for Dependency</a:t>
            </a:r>
          </a:p>
        </p:txBody>
      </p:sp>
    </p:spTree>
    <p:extLst>
      <p:ext uri="{BB962C8B-B14F-4D97-AF65-F5344CB8AC3E}">
        <p14:creationId xmlns:p14="http://schemas.microsoft.com/office/powerpoint/2010/main" val="64015203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Head Of Household (HOH) </a:t>
            </a:r>
            <a:br>
              <a:rPr lang="en-US" altLang="en-US" dirty="0"/>
            </a:br>
            <a:r>
              <a:rPr lang="en-US" altLang="en-US" dirty="0"/>
              <a:t>If Unmarried or Legally Separated</a:t>
            </a:r>
          </a:p>
        </p:txBody>
      </p:sp>
      <p:sp>
        <p:nvSpPr>
          <p:cNvPr id="110595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/>
          </a:bodyPr>
          <a:lstStyle/>
          <a:p>
            <a:r>
              <a:rPr lang="en-US" altLang="en-US" dirty="0"/>
              <a:t> Rules become more complicated when parents are </a:t>
            </a:r>
          </a:p>
          <a:p>
            <a:pPr lvl="1"/>
            <a:r>
              <a:rPr lang="en-US" altLang="en-US" dirty="0"/>
              <a:t> Unmarried</a:t>
            </a:r>
          </a:p>
          <a:p>
            <a:pPr lvl="1"/>
            <a:r>
              <a:rPr lang="en-US" altLang="en-US" dirty="0"/>
              <a:t> Divorced  </a:t>
            </a:r>
          </a:p>
          <a:p>
            <a:pPr lvl="1"/>
            <a:r>
              <a:rPr lang="en-US" altLang="en-US" dirty="0"/>
              <a:t> Separated</a:t>
            </a:r>
          </a:p>
          <a:p>
            <a:r>
              <a:rPr lang="en-US" altLang="en-US" dirty="0"/>
              <a:t> Counselors should consult  Pub 4012 Tab B Qualifying Person chart and footnotes.  Support  and Divorce agreements should also be considered</a:t>
            </a:r>
          </a:p>
          <a:p>
            <a:pPr lvl="1"/>
            <a:r>
              <a:rPr lang="en-US" altLang="en-US" dirty="0"/>
              <a:t> See also TaxSlayer Filing Wizard or IRS online ITA or Tax-Aide QC/QR Tool</a:t>
            </a:r>
          </a:p>
        </p:txBody>
      </p:sp>
      <p:sp>
        <p:nvSpPr>
          <p:cNvPr id="110597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EB1FFCD-E80D-40B8-A8A5-E9CE98FB2B56}" type="slidenum">
              <a:rPr lang="en-US" altLang="en-US" sz="1200">
                <a:solidFill>
                  <a:srgbClr val="898989"/>
                </a:solidFill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 dirty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7129773" y="58579"/>
            <a:ext cx="163936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B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39754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Head Of Household (HOH)</a:t>
            </a:r>
            <a:br>
              <a:rPr lang="en-US" altLang="en-US" dirty="0"/>
            </a:br>
            <a:r>
              <a:rPr lang="en-US" altLang="en-US" dirty="0"/>
              <a:t>If Married but Lived Apart</a:t>
            </a:r>
            <a:endParaRPr lang="en-US" altLang="en-US" sz="270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Lived apart last 6 months</a:t>
            </a:r>
          </a:p>
          <a:p>
            <a:r>
              <a:rPr lang="en-US" altLang="en-US" dirty="0"/>
              <a:t> Provided over 50% cost of maintaining home</a:t>
            </a:r>
          </a:p>
          <a:p>
            <a:r>
              <a:rPr lang="en-US" altLang="en-US" dirty="0"/>
              <a:t> Was main home for your child, adopted child, stepchild, or eligible foster child for over 6 months </a:t>
            </a:r>
          </a:p>
          <a:p>
            <a:r>
              <a:rPr lang="en-US" altLang="en-US" dirty="0"/>
              <a:t> No other relatives qualify to claim exemption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29773" y="58579"/>
            <a:ext cx="163936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B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8967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Maintaining a Household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5181600"/>
          </a:xfrm>
        </p:spPr>
        <p:txBody>
          <a:bodyPr>
            <a:normAutofit/>
          </a:bodyPr>
          <a:lstStyle/>
          <a:p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NEW RULINGS IN 2017; CAN BE APPLIED TO ANY OPEN TAX YEARS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May treat home’s fair market rental value as a cost of maintaining a household, instead of the sum of payments for mortgage interest, property taxes, and insurance</a:t>
            </a:r>
          </a:p>
          <a:p>
            <a:pPr lvl="1"/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certain circumstances, annual cost of maintaining a household when a qualifying child or dependent resides in household for less than the entire tax year may be prorated on a monthly basis</a:t>
            </a:r>
          </a:p>
          <a:p>
            <a:pPr lvl="1"/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certain circumstances, a new household may be created during a year</a:t>
            </a:r>
          </a:p>
          <a:p>
            <a:pPr lvl="1"/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certain circumstances, shared living quarters can be treated as separate households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1550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Filing Status Is Based on 3 Criteria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 Marital status on last day of tax year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“Married” means legally married under laws of any state or country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Federal law does not include civil unions or domestic registered partners as married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NJ law includes civil union partners in Married statuses, but does not include domestic registered partners as married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Persons living in home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May or may not be dependents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Who pays to keep up the home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10296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Maintaining a Household Examples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5181600"/>
          </a:xfrm>
        </p:spPr>
        <p:txBody>
          <a:bodyPr>
            <a:normAutofit/>
          </a:bodyPr>
          <a:lstStyle/>
          <a:p>
            <a:r>
              <a:rPr lang="en-US" altLang="en-US" dirty="0"/>
              <a:t> Child moves in or out during year</a:t>
            </a:r>
          </a:p>
          <a:p>
            <a:pPr lvl="1"/>
            <a:r>
              <a:rPr lang="en-US" altLang="en-US" dirty="0"/>
              <a:t> Prorate the annual cost of keeping up the home by the number of months the child lived there</a:t>
            </a:r>
          </a:p>
          <a:p>
            <a:pPr lvl="1"/>
            <a:r>
              <a:rPr lang="en-US" altLang="en-US" dirty="0"/>
              <a:t> Taxpayer must have paid ½ the prorated cost</a:t>
            </a:r>
          </a:p>
          <a:p>
            <a:r>
              <a:rPr lang="en-US" altLang="en-US" dirty="0"/>
              <a:t> Spouses separate and one moves out</a:t>
            </a:r>
          </a:p>
          <a:p>
            <a:pPr lvl="1"/>
            <a:r>
              <a:rPr lang="en-US" altLang="en-US" dirty="0"/>
              <a:t> New household begins on date of move</a:t>
            </a:r>
          </a:p>
          <a:p>
            <a:pPr lvl="1"/>
            <a:r>
              <a:rPr lang="en-US" altLang="en-US" dirty="0"/>
              <a:t> Taxpayer must have paid ½ the cost of keeping up the home beginning with date of move</a:t>
            </a:r>
          </a:p>
          <a:p>
            <a:r>
              <a:rPr lang="en-US" altLang="en-US" dirty="0"/>
              <a:t> Multiple households in same living quarters</a:t>
            </a:r>
          </a:p>
          <a:p>
            <a:pPr lvl="1"/>
            <a:r>
              <a:rPr lang="en-US" altLang="en-US" dirty="0"/>
              <a:t> Only if no one in household A would win tie-breaker for anyone in household 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7629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Maintaining a Household Examples</a:t>
            </a:r>
            <a:endParaRPr lang="en-US" altLang="en-US" b="0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5181600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 One example would be an unmarried couple, each with own child, each pays more than ½ cost for self and child.    Each can claim HoH because neither adult would win tie-breaker for other’s child </a:t>
            </a:r>
          </a:p>
          <a:p>
            <a:pPr lvl="1"/>
            <a:r>
              <a:rPr lang="en-US" altLang="en-US" dirty="0"/>
              <a:t> If situation was unmarried couple with 2 children together, each pays more than ½ the cost for self and one child, only one could claim HoH.  Parent with higher AGI would win tie-breaker for both children</a:t>
            </a:r>
          </a:p>
          <a:p>
            <a:pPr lvl="2"/>
            <a:r>
              <a:rPr lang="en-US" altLang="en-US" dirty="0"/>
              <a:t> Lower AGI adult could be Single with one dependent</a:t>
            </a:r>
          </a:p>
          <a:p>
            <a:pPr lvl="1"/>
            <a:r>
              <a:rPr lang="en-US" altLang="en-US" dirty="0"/>
              <a:t> Another example is grandparent, parent, and 2 children live together, each adult pays more than ½ cost for self and one child.  Grandparent cannot claim HoH for one child while parent claims HoH for second child, because parent would win tie-breaker</a:t>
            </a:r>
          </a:p>
          <a:p>
            <a:pPr lvl="2"/>
            <a:r>
              <a:rPr lang="en-US" altLang="en-US" dirty="0"/>
              <a:t> Grandparent could be Single with one dependent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extBox 6" descr="NJ (cont'd)" title="NJ (cont'd)">
            <a:extLst>
              <a:ext uri="{FF2B5EF4-FFF2-40B4-BE49-F238E27FC236}">
                <a16:creationId xmlns:a16="http://schemas.microsoft.com/office/drawing/2014/main" id="{2D3F8252-EC39-4018-BC39-EED6EAA10FE3}"/>
              </a:ext>
            </a:extLst>
          </p:cNvPr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9740895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Qualifying Widow/Widower (QW)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 Spouse died in one of two years prior to current Tax Year </a:t>
            </a:r>
          </a:p>
          <a:p>
            <a:pPr lvl="1"/>
            <a:r>
              <a:rPr lang="en-US" altLang="en-US" dirty="0"/>
              <a:t> Can file MFJ in current tax year, then QW for 2 years, then file HOH or single thereafter</a:t>
            </a:r>
          </a:p>
          <a:p>
            <a:r>
              <a:rPr lang="en-US" altLang="en-US" dirty="0"/>
              <a:t> Has a child, stepchild, or adopted child who qualifies as a dependent        OR</a:t>
            </a:r>
          </a:p>
          <a:p>
            <a:pPr marL="0" indent="0">
              <a:buNone/>
            </a:pPr>
            <a:r>
              <a:rPr lang="en-US" altLang="en-US" dirty="0"/>
              <a:t>     would qualify as a dependent </a:t>
            </a:r>
            <a:r>
              <a:rPr lang="en-US" altLang="en-US" u="sng" dirty="0"/>
              <a:t>except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*</a:t>
            </a:r>
            <a:endParaRPr lang="en-US" altLang="en-US" dirty="0"/>
          </a:p>
          <a:p>
            <a:pPr lvl="1"/>
            <a:r>
              <a:rPr lang="en-US" altLang="en-US" dirty="0"/>
              <a:t> he/she does not meet the gross income test </a:t>
            </a:r>
          </a:p>
          <a:p>
            <a:pPr lvl="1"/>
            <a:r>
              <a:rPr lang="en-US" altLang="en-US" dirty="0"/>
              <a:t> he/she does not meet the joint return test</a:t>
            </a:r>
          </a:p>
          <a:p>
            <a:pPr lvl="1"/>
            <a:r>
              <a:rPr lang="en-US" altLang="en-US" dirty="0"/>
              <a:t> the taxpayer can be claimed as a dependent by another taxpayer</a:t>
            </a:r>
          </a:p>
          <a:p>
            <a:pPr marL="342900" lvl="1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* NEW RULING IN 2017; CAN BE APPLIED TO ANY OPEN TAX YEARS</a:t>
            </a:r>
          </a:p>
          <a:p>
            <a:r>
              <a:rPr lang="en-US" altLang="en-US" dirty="0"/>
              <a:t> Provided over 50% of the cost of maintaining a home which was child’s main home for the entire year</a:t>
            </a:r>
          </a:p>
          <a:p>
            <a:pPr marL="0" indent="0"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200" b="1" dirty="0">
                <a:solidFill>
                  <a:srgbClr val="FF0000"/>
                </a:solidFill>
              </a:rPr>
              <a:t>NOTE: Entitled to file MFJ if spouse died after end of current tax year (e.g. for TY2016, spouse died in early 2017)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9258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Qualifying Widow/Widower (QW) Scenarios</a:t>
            </a: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Spouse died in current tax year (e.g. for TY2016, spouse died in 2016 or before filing in 2017)</a:t>
            </a:r>
          </a:p>
          <a:p>
            <a:pPr lvl="1"/>
            <a:r>
              <a:rPr lang="en-US" altLang="en-US" dirty="0"/>
              <a:t> If not remarried in current tax year, file MFJ with deceased spouse</a:t>
            </a:r>
          </a:p>
          <a:p>
            <a:pPr lvl="1"/>
            <a:r>
              <a:rPr lang="en-US" altLang="en-US" dirty="0"/>
              <a:t> If remarried, file MFJ with new spouse; deceased spouse files MFS</a:t>
            </a:r>
          </a:p>
          <a:p>
            <a:r>
              <a:rPr lang="en-US" altLang="en-US" dirty="0"/>
              <a:t> Spouse died in either of two prior years and not re-married (e.g. for TY2016, spouse died in 2014 or 2015)</a:t>
            </a:r>
          </a:p>
          <a:p>
            <a:pPr lvl="1"/>
            <a:r>
              <a:rPr lang="en-US" altLang="en-US" dirty="0"/>
              <a:t> With qualifying dependent, file QW</a:t>
            </a:r>
          </a:p>
          <a:p>
            <a:pPr lvl="1"/>
            <a:r>
              <a:rPr lang="en-US" altLang="en-US" dirty="0"/>
              <a:t> With no qualifying dependent, file S</a:t>
            </a:r>
          </a:p>
          <a:p>
            <a:r>
              <a:rPr lang="en-US" altLang="en-US" dirty="0"/>
              <a:t>Spouse died more than two years ago  (i.e. for TY2016, spouse died 2013 or earlier)</a:t>
            </a:r>
          </a:p>
          <a:p>
            <a:pPr lvl="1"/>
            <a:r>
              <a:rPr lang="en-US" altLang="en-US" dirty="0"/>
              <a:t> File S or HOH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9559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700" dirty="0"/>
              <a:t>Filing Status Importance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 </a:t>
            </a:r>
            <a:r>
              <a:rPr lang="en-US" altLang="en-US" sz="3000" dirty="0"/>
              <a:t>Many tax items affected by filing status</a:t>
            </a:r>
          </a:p>
          <a:p>
            <a:pPr lvl="1"/>
            <a:r>
              <a:rPr lang="en-US" altLang="en-US" sz="2600" dirty="0"/>
              <a:t> Necessity to file a return </a:t>
            </a:r>
          </a:p>
          <a:p>
            <a:pPr lvl="2"/>
            <a:r>
              <a:rPr lang="en-US" altLang="en-US" sz="2400" dirty="0"/>
              <a:t> Pub 4012 Page A-1 Chart A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Standard deduction</a:t>
            </a:r>
          </a:p>
          <a:p>
            <a:pPr lvl="2"/>
            <a:r>
              <a:rPr lang="en-US" altLang="en-US" sz="2400" dirty="0"/>
              <a:t>Pub 4012 Page F-1 Exhibit 1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Tax rate bracket</a:t>
            </a:r>
          </a:p>
          <a:p>
            <a:pPr lvl="1"/>
            <a:r>
              <a:rPr lang="en-US" altLang="en-US" dirty="0"/>
              <a:t>  </a:t>
            </a:r>
            <a:r>
              <a:rPr lang="en-US" altLang="en-US" sz="2600" dirty="0"/>
              <a:t>Eligibility for certain credits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sz="2400" dirty="0"/>
              <a:t>Pub 4012 Page I-3 Step 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29773" y="58579"/>
            <a:ext cx="163936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B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432016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Choice of Five Filing Statuses</a:t>
            </a:r>
            <a:br>
              <a:rPr lang="en-US" sz="3200" dirty="0"/>
            </a:br>
            <a:r>
              <a:rPr lang="en-US" sz="3200" dirty="0"/>
              <a:t>Federal &amp; State Similar With Some Differences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587512"/>
          <a:ext cx="8153400" cy="43177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11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1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357">
                <a:tc>
                  <a:txBody>
                    <a:bodyPr/>
                    <a:lstStyle/>
                    <a:p>
                      <a:r>
                        <a:rPr lang="en-US" sz="2800" dirty="0"/>
                        <a:t>Federal  Filing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State Filing Status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315">
                <a:tc>
                  <a:txBody>
                    <a:bodyPr/>
                    <a:lstStyle/>
                    <a:p>
                      <a:r>
                        <a:rPr lang="en-US" sz="2400" dirty="0"/>
                        <a:t>Single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Single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53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Married Filing Joint (MFJ) 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Married/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Civil Union </a:t>
                      </a:r>
                      <a:r>
                        <a:rPr lang="en-US" altLang="en-US" sz="2400" dirty="0"/>
                        <a:t>Filing Jointly 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56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Married Filing Separate (MFS)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Married/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Civil Union </a:t>
                      </a:r>
                      <a:r>
                        <a:rPr lang="en-US" altLang="en-US" sz="2400" dirty="0"/>
                        <a:t>Filing Separately 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315">
                <a:tc>
                  <a:txBody>
                    <a:bodyPr/>
                    <a:lstStyle/>
                    <a:p>
                      <a:r>
                        <a:rPr lang="en-US" altLang="en-US" sz="2400" dirty="0"/>
                        <a:t>Head Of Household (HOH)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Head Of Household (HOH)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181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Qualifying Widow/er (QW)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Qualifying Widow/er /Surviving 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Civil Union </a:t>
                      </a:r>
                      <a:r>
                        <a:rPr lang="en-US" altLang="en-US" sz="2400" dirty="0"/>
                        <a:t>Partner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39779" y="5905283"/>
            <a:ext cx="7223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 Married same-sex couples treated as Married filing status </a:t>
            </a:r>
          </a:p>
          <a:p>
            <a:r>
              <a:rPr lang="en-US" dirty="0">
                <a:solidFill>
                  <a:srgbClr val="FF0000"/>
                </a:solidFill>
              </a:rPr>
              <a:t>    Civil union filing statuses out of scope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10543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To Determine Filing Status, Do an Analysis Of Living Situation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 Use information from Intake/Interview Sheet, Part II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Taxpayer-completed info on people who lived with them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Answers to questions in shaded section that counselor completes based on interview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Determine: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Marital status as of December 31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Who was living in the home during the year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Their relationship/dependency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Who paid more than half the cost of keeping up the home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Date of death if either/both spouse(s) deceased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Use one of filing status tools on next slides to determine correct filing status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035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Intake/Interview Sheet, Part II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54" y="1600200"/>
            <a:ext cx="7422291" cy="455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375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/>
              <a:t>Useful Tools For Determining</a:t>
            </a:r>
            <a:br>
              <a:rPr lang="en-US" dirty="0"/>
            </a:br>
            <a:r>
              <a:rPr lang="en-US" dirty="0"/>
              <a:t>Filing Status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0400" y="1591294"/>
          <a:ext cx="7823200" cy="42559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24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5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445">
                <a:tc>
                  <a:txBody>
                    <a:bodyPr/>
                    <a:lstStyle/>
                    <a:p>
                      <a:r>
                        <a:rPr lang="en-US" sz="2000" dirty="0"/>
                        <a:t>Determination of Filing Status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Filing Status</a:t>
                      </a:r>
                      <a:r>
                        <a:rPr lang="en-US" sz="2000" baseline="0" dirty="0"/>
                        <a:t> Wizard in TaxSlayer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44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Determination of Filing Status Decision Tree in Pub 4012 Tab B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909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Determination of Filing Status Decision</a:t>
                      </a:r>
                      <a:r>
                        <a:rPr lang="en-US" sz="2000" baseline="0" dirty="0"/>
                        <a:t> Tree in l</a:t>
                      </a:r>
                      <a:r>
                        <a:rPr lang="en-US" sz="2000" dirty="0"/>
                        <a:t>aminated</a:t>
                      </a:r>
                      <a:r>
                        <a:rPr lang="en-US" sz="2000" baseline="0" dirty="0"/>
                        <a:t> resource tool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020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Via TaxPrep4Free.org link: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dirty="0"/>
                        <a:t>Use automated tool available on IRS.gov called </a:t>
                      </a:r>
                      <a:r>
                        <a:rPr lang="en-US" altLang="en-US" sz="2000" u="sng" dirty="0"/>
                        <a:t>Interactive Tax Assistant “ITA”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83969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/>
              <a:t>Useful Tools For Determining Qualifying Person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35001" y="1635446"/>
          <a:ext cx="7810499" cy="44017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14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6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4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274">
                <a:tc>
                  <a:txBody>
                    <a:bodyPr/>
                    <a:lstStyle/>
                    <a:p>
                      <a:r>
                        <a:rPr lang="en-US" sz="2000" dirty="0"/>
                        <a:t>Determination of Qualifying Person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Tables</a:t>
                      </a:r>
                      <a:r>
                        <a:rPr lang="en-US" sz="2000" baseline="0" dirty="0"/>
                        <a:t> for Qualifying Child and Qualifying Relative Dependency Exemptions in Pub 4012 Tab C</a:t>
                      </a:r>
                      <a:endParaRPr lang="en-US" sz="2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53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Qualifying Child and Qualifying Relative Flow Charts in </a:t>
                      </a:r>
                      <a:r>
                        <a:rPr lang="en-US" sz="2000" baseline="0" dirty="0"/>
                        <a:t>l</a:t>
                      </a:r>
                      <a:r>
                        <a:rPr lang="en-US" sz="2000" dirty="0"/>
                        <a:t>aminated</a:t>
                      </a:r>
                      <a:r>
                        <a:rPr lang="en-US" sz="2000" baseline="0" dirty="0"/>
                        <a:t> resource tool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408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Via TaxPrep4Free.org link:</a:t>
                      </a:r>
                    </a:p>
                    <a:p>
                      <a:r>
                        <a:rPr lang="en-US" sz="2000" dirty="0"/>
                        <a:t>Use automated tool available on Preparer page </a:t>
                      </a:r>
                      <a:r>
                        <a:rPr lang="en-US" sz="2000" u="sng" dirty="0"/>
                        <a:t>Qualifying Child/Qualifying Relative Flowchart Tool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408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Via TaxPrep4Free.org link: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dirty="0"/>
                        <a:t>Use automated tool available on IRS.gov called </a:t>
                      </a:r>
                      <a:r>
                        <a:rPr lang="en-US" altLang="en-US" sz="2000" u="sng" dirty="0"/>
                        <a:t>Interactive Tax Assistant “ITA”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082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2017 Filing Status Determination</a:t>
            </a:r>
            <a:endParaRPr lang="en-US" altLang="en-US" sz="2400" dirty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29773" y="58579"/>
            <a:ext cx="163936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B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12142" y="5823741"/>
            <a:ext cx="4794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Don’t forget to consult footnotes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274" y="1597764"/>
            <a:ext cx="7485822" cy="422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1434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Single (S)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5181600"/>
          </a:xfrm>
        </p:spPr>
        <p:txBody>
          <a:bodyPr>
            <a:normAutofit/>
          </a:bodyPr>
          <a:lstStyle/>
          <a:p>
            <a:r>
              <a:rPr lang="en-US" altLang="en-US" dirty="0"/>
              <a:t> Not married on December 31 of current tax year</a:t>
            </a:r>
          </a:p>
          <a:p>
            <a:r>
              <a:rPr lang="en-US" altLang="en-US" dirty="0"/>
              <a:t> Although these situations appear to be single, they actually qualify for other filing statuses:</a:t>
            </a:r>
          </a:p>
          <a:p>
            <a:pPr lvl="1"/>
            <a:r>
              <a:rPr lang="en-US" altLang="en-US" dirty="0"/>
              <a:t> If widowed in either of two prior tax years, with qualifying dependent, and not remarried, select Qualifying Widow(er) (QW)</a:t>
            </a:r>
          </a:p>
          <a:p>
            <a:pPr lvl="1"/>
            <a:r>
              <a:rPr lang="en-US" altLang="en-US" dirty="0"/>
              <a:t> If widowed in current tax year and not remarried, select Married Filing Jointly (MFJ)</a:t>
            </a:r>
          </a:p>
          <a:p>
            <a:pPr lvl="1"/>
            <a:r>
              <a:rPr lang="en-US" altLang="en-US" dirty="0"/>
              <a:t> If maintained home for qualifying child or qualifying relative, select Head of Household (HOH)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110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18</TotalTime>
  <Words>2567</Words>
  <Application>Microsoft Office PowerPoint</Application>
  <PresentationFormat>On-screen Show (4:3)</PresentationFormat>
  <Paragraphs>344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</vt:lpstr>
      <vt:lpstr>Verdana</vt:lpstr>
      <vt:lpstr>Wingdings</vt:lpstr>
      <vt:lpstr>NJ Template 06</vt:lpstr>
      <vt:lpstr>Filing Status </vt:lpstr>
      <vt:lpstr>Filing Status Is Based on 3 Criteria</vt:lpstr>
      <vt:lpstr>Choice of Five Filing Statuses Federal &amp; State Similar With Some Differences</vt:lpstr>
      <vt:lpstr>To Determine Filing Status, Do an Analysis Of Living Situation</vt:lpstr>
      <vt:lpstr>Intake/Interview Sheet, Part II</vt:lpstr>
      <vt:lpstr>Useful Tools For Determining Filing Status</vt:lpstr>
      <vt:lpstr>Useful Tools For Determining Qualifying Person</vt:lpstr>
      <vt:lpstr>2017 Filing Status Determination</vt:lpstr>
      <vt:lpstr>Single (S)</vt:lpstr>
      <vt:lpstr>Married Filing Joint (MFJ) –  (Lowest Tax Rate)</vt:lpstr>
      <vt:lpstr>NJ Filing Status  Civil Union - Out of Scope</vt:lpstr>
      <vt:lpstr>Married Filing Separate (MFS) – (Highest Tax Rate)</vt:lpstr>
      <vt:lpstr>MFS – Disadvantages on Federal Return</vt:lpstr>
      <vt:lpstr>MFS – Disadvantages on Federal Return</vt:lpstr>
      <vt:lpstr>Head Of Household (HOH)</vt:lpstr>
      <vt:lpstr>Head of Household (HOH)  Qualifying Person Chart</vt:lpstr>
      <vt:lpstr>Head Of Household (HOH)  If Unmarried or Legally Separated</vt:lpstr>
      <vt:lpstr>Head Of Household (HOH) If Married but Lived Apart</vt:lpstr>
      <vt:lpstr>Maintaining a Household</vt:lpstr>
      <vt:lpstr>Maintaining a Household Examples</vt:lpstr>
      <vt:lpstr>Maintaining a Household Examples</vt:lpstr>
      <vt:lpstr>Qualifying Widow/Widower (QW)</vt:lpstr>
      <vt:lpstr>Qualifying Widow/Widower (QW) Scenarios</vt:lpstr>
      <vt:lpstr>Filing Status Importance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7</cp:revision>
  <dcterms:created xsi:type="dcterms:W3CDTF">2017-12-08T09:50:38Z</dcterms:created>
  <dcterms:modified xsi:type="dcterms:W3CDTF">2017-12-09T14:03:52Z</dcterms:modified>
</cp:coreProperties>
</file>